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79" r:id="rId9"/>
    <p:sldId id="275" r:id="rId10"/>
    <p:sldId id="277" r:id="rId11"/>
    <p:sldId id="278" r:id="rId12"/>
    <p:sldId id="276" r:id="rId13"/>
    <p:sldId id="263" r:id="rId14"/>
    <p:sldId id="280" r:id="rId15"/>
    <p:sldId id="281" r:id="rId16"/>
    <p:sldId id="269" r:id="rId17"/>
    <p:sldId id="273" r:id="rId18"/>
    <p:sldId id="271" r:id="rId19"/>
    <p:sldId id="272" r:id="rId20"/>
    <p:sldId id="282" r:id="rId21"/>
    <p:sldId id="270" r:id="rId22"/>
    <p:sldId id="274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4" y="-58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4EB9-F1AC-46B6-BC68-0B09495094D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EF01A-BA80-4EC4-8D7F-D047B2A3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64571" y="4297587"/>
            <a:ext cx="5316565" cy="3516208"/>
          </a:xfrm>
          <a:prstGeom prst="rect">
            <a:avLst/>
          </a:prstGeom>
        </p:spPr>
        <p:txBody>
          <a:bodyPr spcFirstLastPara="1" wrap="square" lIns="88984" tIns="88984" rIns="88984" bIns="88984" anchor="t" anchorCtr="0">
            <a:noAutofit/>
          </a:bodyPr>
          <a:lstStyle/>
          <a:p>
            <a:endParaRPr dirty="0"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1116013"/>
            <a:ext cx="5345113" cy="3014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74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64571" y="4297587"/>
            <a:ext cx="5316565" cy="3516208"/>
          </a:xfrm>
          <a:prstGeom prst="rect">
            <a:avLst/>
          </a:prstGeom>
        </p:spPr>
        <p:txBody>
          <a:bodyPr spcFirstLastPara="1" wrap="square" lIns="88984" tIns="88984" rIns="88984" bIns="88984" anchor="t" anchorCtr="0">
            <a:noAutofit/>
          </a:bodyPr>
          <a:lstStyle/>
          <a:p>
            <a:endParaRPr dirty="0"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1116013"/>
            <a:ext cx="5345113" cy="3014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66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0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D9982-6B00-4085-B308-89B2C268C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0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3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3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FFDB8-3F7B-4730-8134-8EF6F04F2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2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FAD431-CD2B-491F-B163-2170B1553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2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F7157-4FA4-4790-BB5E-8C73C23C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BA3A93-3FDA-468B-86A6-8A6FDCE3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2AE04-A83E-469C-9BB4-7F7ACCDA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0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5EA5E-35CE-41AF-88E8-7F56940D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1B4E9-78D1-4D7D-A396-BF43C577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2E752-9B07-4B9D-BF60-994855E9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701D4F-8803-4D65-9D0C-B15BF38D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3BB68-C8BB-4F6C-8CB6-F78DB1D9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FD5B3-ABDE-44C4-9052-233C203A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43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9C0D0A-3E4C-4371-89DF-DF126E82A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8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78E8A-DAFC-4993-834F-2D7B522C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F8A7A-7917-4470-8DC5-B0EB48C8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496C1B-8B4D-466E-B71D-43641941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6B37E-C075-4A73-9381-6100D21A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AEA226-1511-4281-BE43-9590788D4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DA3087-C749-4618-BB0A-306ED001D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AC6C47-C717-4E34-B483-218C40D6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596965-7117-49AE-B1EC-D8D22481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1CADFD-E148-4121-AA6C-7D61E2A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B1ABE-90B0-4614-AF70-97F87289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3A0AC-A73E-4788-8F2E-E629CE888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3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3A1A26-89BD-4571-8DF0-E36DA2D2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E616A0-B055-40F6-9F3B-B23BCAB6F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3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88C4F3-709F-44D7-83CB-032687B9E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3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07BD80-330C-4636-9FEE-A07E3F7A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466D54-E613-4F26-91FD-DA1E33FC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9E7358-B8EA-42FB-A08F-3D319E94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0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986A-2001-4222-A0B8-363773E7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D187A5-D84D-44A4-A9AA-A5FA0EB4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EAD673-CDBF-4112-BBC4-6BE9C52F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179CE4-E7ED-4FF7-AE25-A77BB3DD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8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1E8F8B-BF52-44A3-8CB7-E8036017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3F0E37-BE50-4A39-8397-F46B0930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74EEC7-F1CF-425A-AD57-14669A5F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6D6D1-B0F8-4302-8EFB-8BFF702E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97E46-F223-4080-8C2B-32117C56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30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D5B1C4-C283-4821-8B84-78448A0C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3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B271AA-738B-4D18-B740-4F512E15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C76091-A646-4D5B-AB99-5CBCCB4D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05CF02-19C8-44B9-97CC-D282B169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0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0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890AA-CD5B-429E-B0FB-086657C9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46F370-BBE9-4D50-BB45-822128CED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30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2B160C-BFB9-4C14-99B9-06B331EDA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3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895A57-40D8-4808-A9FC-DA934A04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E8B42D-A9FC-44EA-A44D-2B176831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B3BFA5-621D-4745-90CE-301D9123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30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DD385-75F5-4510-9117-E5E5E62A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A56574-8187-496F-8F11-D155D4AD6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F20FA0-8F33-425B-A62E-3CDEBFAD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CA1E0A-7806-4FFF-A872-0725FEAB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81218-5962-4069-834D-85A847DA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90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C2F4C3-6164-4721-AC34-A23A520A5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709ED3-B949-4D0C-8A76-D4B71ACB7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76F60-CFB9-4E70-8BB8-39DD43B1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A7F9AD-59F5-4F78-8379-AC068C08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C4BF8-6770-4563-ACED-F65788D4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91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39E0A5-0550-4AB7-8DB8-66C211380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3BF9166-AC79-48B8-953A-4E6D8F32A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EA018-3E49-4BFD-9CCA-B3660F6D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957292-531F-4147-89BD-EACC6074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82A281-2C07-4559-A670-0C3726F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2F33D-C365-4862-8249-532CBD5E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2610CB-2BC3-4ACB-A29D-2E2F9B75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A3D65D-DF16-408A-860C-E23C628F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A50DA7-2AD4-44A9-AE98-A029CE69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7AB0AE-E9A3-429E-A183-0D228416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6769A-5584-43EE-AF03-E7AD10F9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6E6C05-1485-4B79-8FD7-CF1B2101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47B506-0CA9-4A5C-8B55-81AE1157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E2F27-AAEC-4DB6-AAD2-3CEF6C77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6DEA1A-CC0B-42D9-A3CC-1FD887A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9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0EE73-B7D2-4321-96E6-6EB2E52D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390B5-2CC5-4E30-9ED1-EBCF89FAF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718A69-7E10-4E7E-BC62-5D45A31B0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32FBAE-B878-4FE5-A7E1-F89A7B38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F15CB-B7CD-482C-B5ED-68FC7F6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33628-BB17-4BFB-9E5C-51BA0BF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3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EA7A3-93C9-42AB-9602-04F6DD3D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5C91B-4C87-4BAC-B625-6265D81F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1F5366-A1E3-4765-9DC8-7020A0BB1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0A678F-2D46-4287-A25D-098E7125C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712008-09E1-4DC2-ABC0-D86DAF8B1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9603B5-BAAB-4580-BCD6-2BD2680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E9EF5F-3B71-48C5-BC6A-4D063100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B50A8E-A4E7-41C3-BD01-681DDF98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2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0FBAE-9D3E-43E1-93A6-A441849A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996943-7BC2-40D5-BFAC-09D15774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956EF3-272E-440D-AB9D-D2D8002E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FD534D-A9E5-47E4-B78F-CEBDE8A3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68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58E2BC-F54B-425E-BC1C-D14666FF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A2B4E0-046F-4A75-BD1F-33F40294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B12DBD-3D5D-45A0-B2BF-DD6543FE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5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D7F96-B30D-4216-9B2B-5A4BCF5C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D28716-D2C1-4546-8C64-C67D9B68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C5D8E0-AA5E-44A3-B334-9A7E7B372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C410B3-DAB2-4461-8D9A-2BE85094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DE7ECF-00A9-4069-953B-1638CBC7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49689C-71F0-4B96-9779-AF8E5E85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06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1C071-91BD-4B45-B054-26CB50BA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64F775-39D6-436D-A951-743B8B71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CA7D36-84D3-4384-AA2C-7D77DD2F0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08BE92-4231-469E-AF47-16C83620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55A6D3-47D9-4C8D-8059-9E6870B2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929837-E873-4CA5-A5D8-711511E0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0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CEEE7-EBDA-47E2-A2E9-1EDF242A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8931ED-E6D9-4358-A479-99A14825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40F7D-0502-4D8B-BE72-B44FFAED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42EF9E-C11A-4420-BD90-050B9B8D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451AA-56C5-429F-9422-42F4B1AF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1333DB-F372-47E4-856E-1CE25403C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3A6393-B595-4361-9B3A-3F9080703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21CF9-48E0-4005-BF02-52039A8E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23888-8F6C-4569-A8F1-223D190F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22CC28-1990-44F4-ABA9-4C22C491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5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5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5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7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7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7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5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5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34A3-1906-4D50-9F9F-6E956CE92FBF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5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5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2D1F-AF5A-4281-A5D0-A150AAE07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7B12AF-9C91-4D43-B394-EB0C2532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C7BB13-3DB7-4E40-8D22-379EB080B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0DB2F-4E8A-4E99-9A0B-37CC60FEB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5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5C49-BF77-4A55-826D-5C57045CAB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E4AEA6-569B-4938-863A-9EBA0BE07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5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F7B665-A736-4943-9470-DBE03F7A8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5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F0C1-118D-4681-9030-E9EF6DCC7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8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04E475-6AE2-421C-8585-B0B47F9D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B30FE8-0624-485E-AFAA-E6B65AC4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447BB-063C-4CB3-8F85-F827910C7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0FC7-4283-4A70-B075-FF349E7341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A2D08B-7B2C-4242-8693-4D7FEA8D7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790EE5-10B0-41C7-AC1B-4F8CEDA0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DC5F-2CAC-4A20-8D81-FDDF706CDA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ogan@unitedwaycfc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bilantstewards.com/agony-of-a-crying-teenag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url?sa=i&amp;rct=j&amp;q=&amp;esrc=s&amp;source=images&amp;cd=&amp;ved=0ahUKEwjCg5y44c3PAhVERiYKHSMVBGAQjRwIBw&amp;url=https://www.pinterest.com/pin/57280226483518982/&amp;psig=AFQjCNGtd_9MAp6eH6HZWZuEcVpbHl_g8w&amp;ust=1476103815551777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irectpoll.com/v?XDVhEtC50Gti7QyVeDnMZxIjOqe7q3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cforum.org/north-carolina-resilience-and-learning-projec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7" b="16193"/>
          <a:stretch/>
        </p:blipFill>
        <p:spPr>
          <a:xfrm>
            <a:off x="1" y="6"/>
            <a:ext cx="10576719" cy="3218213"/>
          </a:xfrm>
          <a:prstGeom prst="rect">
            <a:avLst/>
          </a:prstGeom>
        </p:spPr>
      </p:pic>
      <p:pic>
        <p:nvPicPr>
          <p:cNvPr id="5" name="Picture 2" descr="I want to help others as an entrepreneur...">
            <a:extLst>
              <a:ext uri="{FF2B5EF4-FFF2-40B4-BE49-F238E27FC236}">
                <a16:creationId xmlns:a16="http://schemas.microsoft.com/office/drawing/2014/main" xmlns="" id="{C4B7AE00-5102-4239-9802-ADBD8ABD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r="13156" b="14053"/>
          <a:stretch/>
        </p:blipFill>
        <p:spPr bwMode="auto">
          <a:xfrm>
            <a:off x="8742263" y="6"/>
            <a:ext cx="3444081" cy="3218213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122" y="3505201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 From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Toxic Stress to Health, Hope and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Resilience	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Screening and Community Conversation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86BBD6-4551-440D-9ED2-1DD87D0CCF20}"/>
              </a:ext>
            </a:extLst>
          </p:cNvPr>
          <p:cNvSpPr txBox="1"/>
          <p:nvPr/>
        </p:nvSpPr>
        <p:spPr>
          <a:xfrm>
            <a:off x="6430441" y="4836602"/>
            <a:ext cx="5611786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Moderated by:</a:t>
            </a:r>
          </a:p>
          <a:p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Allison Logan BS-ED, MS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Executive Director, Bridgeport Prospers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alogan@unitedwaycfc.org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860-681-6195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919" y="507128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Stratford, CT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January 22, 2019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993299A-5568-4979-A94D-90E42E85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7394" r="4110" b="11106"/>
          <a:stretch/>
        </p:blipFill>
        <p:spPr>
          <a:xfrm>
            <a:off x="2118519" y="0"/>
            <a:ext cx="998195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E84DA3-5A11-4922-BE56-8E7FB988BE9D}"/>
              </a:ext>
            </a:extLst>
          </p:cNvPr>
          <p:cNvSpPr/>
          <p:nvPr/>
        </p:nvSpPr>
        <p:spPr>
          <a:xfrm>
            <a:off x="496516" y="1671317"/>
            <a:ext cx="2641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3600" kern="0" dirty="0" smtClean="0">
                <a:solidFill>
                  <a:srgbClr val="000000"/>
                </a:solidFill>
                <a:ea typeface="Calibri"/>
                <a:cs typeface="Calibri Light" panose="020F0302020204030204" pitchFamily="34" charset="0"/>
                <a:sym typeface="Calibri"/>
              </a:rPr>
              <a:t>We know that families </a:t>
            </a:r>
            <a:r>
              <a:rPr lang="en-US" sz="3600" kern="0" dirty="0">
                <a:solidFill>
                  <a:srgbClr val="000000"/>
                </a:solidFill>
                <a:ea typeface="Calibri"/>
                <a:cs typeface="Calibri Light" panose="020F0302020204030204" pitchFamily="34" charset="0"/>
                <a:sym typeface="Calibri"/>
              </a:rPr>
              <a:t>with ACES often live in communities with ACES</a:t>
            </a:r>
            <a:endParaRPr lang="en-US" sz="3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8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helping people images">
            <a:extLst>
              <a:ext uri="{FF2B5EF4-FFF2-40B4-BE49-F238E27FC236}">
                <a16:creationId xmlns:a16="http://schemas.microsoft.com/office/drawing/2014/main" xmlns="" id="{3C557181-7E96-4A9D-B418-8E59E4A66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27222"/>
          <a:stretch/>
        </p:blipFill>
        <p:spPr bwMode="auto">
          <a:xfrm>
            <a:off x="4806969" y="92510"/>
            <a:ext cx="7354871" cy="68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B83ED68E-10BE-4ADD-86BC-9E944EA5A2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46" y="8006"/>
            <a:ext cx="9445276" cy="6841510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1ADCEC2C-1761-4D19-9709-41992C2908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48" y="8006"/>
            <a:ext cx="8058067" cy="6841510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5B3AC9-2D46-475C-AFB2-D64695442642}"/>
              </a:ext>
            </a:extLst>
          </p:cNvPr>
          <p:cNvSpPr txBox="1"/>
          <p:nvPr/>
        </p:nvSpPr>
        <p:spPr>
          <a:xfrm>
            <a:off x="213423" y="603109"/>
            <a:ext cx="5343419" cy="3185949"/>
          </a:xfrm>
          <a:prstGeom prst="rect">
            <a:avLst/>
          </a:prstGeom>
        </p:spPr>
        <p:txBody>
          <a:bodyPr vert="horz" lIns="91214" tIns="45607" rIns="91214" bIns="45607" rtlCol="0" anchor="t">
            <a:noAutofit/>
          </a:bodyPr>
          <a:lstStyle/>
          <a:p>
            <a:pPr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r>
              <a:rPr lang="en-US" sz="4800" dirty="0" smtClean="0">
                <a:solidFill>
                  <a:prstClr val="white"/>
                </a:solidFill>
                <a:latin typeface="Calibri Light" panose="020F0302020204030204"/>
              </a:rPr>
              <a:t>We know… </a:t>
            </a:r>
            <a:r>
              <a:rPr lang="en-US" sz="4800" dirty="0">
                <a:solidFill>
                  <a:prstClr val="white"/>
                </a:solidFill>
                <a:latin typeface="Calibri Light" panose="020F0302020204030204"/>
              </a:rPr>
              <a:t>Stress becomes toxic for children when it is not buffered by a caring, predictable adult caregiver in children’s lives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CE86A3-D122-427D-BDAD-050B210DF48E}"/>
              </a:ext>
            </a:extLst>
          </p:cNvPr>
          <p:cNvSpPr txBox="1"/>
          <p:nvPr/>
        </p:nvSpPr>
        <p:spPr>
          <a:xfrm>
            <a:off x="7074886" y="3555429"/>
            <a:ext cx="4827341" cy="303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Parents, across generations</a:t>
            </a:r>
          </a:p>
          <a:p>
            <a:pPr defTabSz="912114">
              <a:defRPr/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Teachers</a:t>
            </a:r>
          </a:p>
          <a:p>
            <a:pPr defTabSz="912114">
              <a:defRPr/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Mentors</a:t>
            </a:r>
          </a:p>
          <a:p>
            <a:pPr defTabSz="912114">
              <a:defRPr/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Coaches</a:t>
            </a:r>
          </a:p>
          <a:p>
            <a:pPr defTabSz="912114">
              <a:defRPr/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Staff in our family-focused helping professions…</a:t>
            </a:r>
          </a:p>
        </p:txBody>
      </p:sp>
    </p:spTree>
    <p:extLst>
      <p:ext uri="{BB962C8B-B14F-4D97-AF65-F5344CB8AC3E}">
        <p14:creationId xmlns:p14="http://schemas.microsoft.com/office/powerpoint/2010/main" val="211138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E4FC47-320D-4247-961F-75F51B40EFF2}"/>
              </a:ext>
            </a:extLst>
          </p:cNvPr>
          <p:cNvSpPr txBox="1"/>
          <p:nvPr/>
        </p:nvSpPr>
        <p:spPr>
          <a:xfrm>
            <a:off x="525471" y="544780"/>
            <a:ext cx="5235667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prstClr val="white"/>
              </a:solidFill>
              <a:latin typeface="Calibri Light" panose="020F03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  <a:latin typeface="Calibri Light" panose="020F0302020204030204"/>
              </a:rPr>
              <a:t>And finally…..WE KNOW communities all over the country are creating very wise actions to move from Trauma </a:t>
            </a:r>
            <a:r>
              <a:rPr lang="en-US" sz="4400" b="1" dirty="0">
                <a:solidFill>
                  <a:prstClr val="white"/>
                </a:solidFill>
                <a:latin typeface="Calibri Light" panose="020F0302020204030204"/>
              </a:rPr>
              <a:t>to </a:t>
            </a:r>
            <a:r>
              <a:rPr lang="en-US" sz="4400" b="1" dirty="0" smtClean="0">
                <a:solidFill>
                  <a:prstClr val="white"/>
                </a:solidFill>
                <a:latin typeface="Calibri Light" panose="020F0302020204030204"/>
              </a:rPr>
              <a:t>Resilience.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b="1" dirty="0">
              <a:solidFill>
                <a:prstClr val="white"/>
              </a:solidFill>
              <a:latin typeface="Calibri Light" panose="020F03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 Light" panose="020F0302020204030204"/>
              </a:rPr>
              <a:t>We Can Build It….</a:t>
            </a:r>
            <a:r>
              <a:rPr lang="en-US" sz="4000" b="1" i="1" dirty="0" smtClean="0">
                <a:solidFill>
                  <a:prstClr val="white"/>
                </a:solidFill>
                <a:latin typeface="Calibri Light" panose="020F0302020204030204"/>
              </a:rPr>
              <a:t>the first step is awareness.</a:t>
            </a:r>
            <a:endParaRPr lang="en-US" sz="4000" b="1" i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42823" y="381000"/>
            <a:ext cx="6319018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="" xmlns:a16="http://schemas.microsoft.com/office/drawing/2014/main" id="{5A80A271-8B99-4236-B964-BDBA401CC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1" b="2295"/>
          <a:stretch/>
        </p:blipFill>
        <p:spPr>
          <a:xfrm>
            <a:off x="5776119" y="381000"/>
            <a:ext cx="6473408" cy="658632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031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E4FC47-320D-4247-961F-75F51B40EFF2}"/>
              </a:ext>
            </a:extLst>
          </p:cNvPr>
          <p:cNvSpPr txBox="1"/>
          <p:nvPr/>
        </p:nvSpPr>
        <p:spPr>
          <a:xfrm>
            <a:off x="213519" y="228600"/>
            <a:ext cx="662940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prstClr val="white"/>
              </a:solidFill>
              <a:latin typeface="Calibri Light" panose="020F03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There will be a panel discussion after the film. Panelists: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Dr. Norman Weinberger- Pediatrician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Tom Brant and Robin Marino- Stratford Public Schools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400" b="1" dirty="0" err="1" smtClean="0">
                <a:solidFill>
                  <a:prstClr val="white"/>
                </a:solidFill>
                <a:latin typeface="Calibri Light" panose="020F0302020204030204"/>
              </a:rPr>
              <a:t>Ilaria</a:t>
            </a: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3400" b="1" dirty="0" err="1" smtClean="0">
                <a:solidFill>
                  <a:prstClr val="white"/>
                </a:solidFill>
                <a:latin typeface="Calibri Light" panose="020F0302020204030204"/>
              </a:rPr>
              <a:t>Filippi</a:t>
            </a: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- Director of Trauma-Informed Schools, Clifford Beers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400" b="1" dirty="0">
              <a:solidFill>
                <a:prstClr val="white"/>
              </a:solidFill>
              <a:latin typeface="Calibri Light" panose="020F030202020403020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400" b="1" dirty="0" smtClean="0">
                <a:solidFill>
                  <a:prstClr val="white"/>
                </a:solidFill>
                <a:latin typeface="Calibri Light" panose="020F0302020204030204"/>
              </a:rPr>
              <a:t>Use the  cards in your folders to write questions for the panel (as they arise for you) during the screening.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b="1" i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="" xmlns:a16="http://schemas.microsoft.com/office/drawing/2014/main" id="{5A80A271-8B99-4236-B964-BDBA401CC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1" b="2295"/>
          <a:stretch/>
        </p:blipFill>
        <p:spPr>
          <a:xfrm>
            <a:off x="6659861" y="271673"/>
            <a:ext cx="5574684" cy="5671928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919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rying_woman">
            <a:hlinkClick r:id="rId3"/>
            <a:extLst>
              <a:ext uri="{FF2B5EF4-FFF2-40B4-BE49-F238E27FC236}">
                <a16:creationId xmlns:a16="http://schemas.microsoft.com/office/drawing/2014/main" xmlns="" id="{8B61D30B-4DD3-4DFF-B57A-0F682B540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5" r="13643" b="2"/>
          <a:stretch/>
        </p:blipFill>
        <p:spPr bwMode="auto">
          <a:xfrm>
            <a:off x="297415" y="3582934"/>
            <a:ext cx="4298027" cy="30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hildren's drawings of doors">
            <a:hlinkClick r:id="rId5"/>
            <a:extLst>
              <a:ext uri="{FF2B5EF4-FFF2-40B4-BE49-F238E27FC236}">
                <a16:creationId xmlns:a16="http://schemas.microsoft.com/office/drawing/2014/main" xmlns="" id="{33A91A99-9B83-453E-8EEB-BA41AA6AE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" r="-4" b="26759"/>
          <a:stretch/>
        </p:blipFill>
        <p:spPr bwMode="auto">
          <a:xfrm>
            <a:off x="1062204" y="339764"/>
            <a:ext cx="2768447" cy="30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1CF8ED-6949-4D2B-855B-BC4FFF11E6CB}"/>
              </a:ext>
            </a:extLst>
          </p:cNvPr>
          <p:cNvSpPr txBox="1"/>
          <p:nvPr/>
        </p:nvSpPr>
        <p:spPr>
          <a:xfrm>
            <a:off x="4599058" y="5040937"/>
            <a:ext cx="7349261" cy="1512263"/>
          </a:xfrm>
          <a:prstGeom prst="rect">
            <a:avLst/>
          </a:prstGeom>
        </p:spPr>
        <p:txBody>
          <a:bodyPr vert="horz" lIns="91214" tIns="45607" rIns="91214" bIns="45607" rtlCol="0" anchor="b">
            <a:noAutofit/>
          </a:bodyPr>
          <a:lstStyle/>
          <a:p>
            <a:pPr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endParaRPr lang="en-US" sz="3600" dirty="0">
              <a:latin typeface="Calibri Light" panose="020F0302020204030204"/>
            </a:endParaRPr>
          </a:p>
          <a:p>
            <a:pPr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r>
              <a:rPr lang="en-US" sz="4000" dirty="0" smtClean="0">
                <a:latin typeface="Calibri Light" panose="020F0302020204030204"/>
              </a:rPr>
              <a:t> Watch and listen with humility…</a:t>
            </a:r>
            <a:endParaRPr lang="en-US" sz="4000" dirty="0">
              <a:latin typeface="Calibri Light" panose="020F0302020204030204"/>
            </a:endParaRPr>
          </a:p>
          <a:p>
            <a:pPr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r>
              <a:rPr lang="en-US" sz="4000" dirty="0" smtClean="0">
                <a:latin typeface="Calibri Light" panose="020F0302020204030204"/>
              </a:rPr>
              <a:t> because </a:t>
            </a:r>
            <a:r>
              <a:rPr lang="en-US" sz="4000" dirty="0">
                <a:latin typeface="Calibri Light" panose="020F0302020204030204"/>
              </a:rPr>
              <a:t>everybody has a story</a:t>
            </a:r>
            <a:r>
              <a:rPr lang="en-US" sz="4000" dirty="0" smtClean="0">
                <a:latin typeface="Calibri Light" panose="020F0302020204030204"/>
              </a:rPr>
              <a:t>…</a:t>
            </a:r>
          </a:p>
          <a:p>
            <a:pPr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endParaRPr lang="en-US" sz="4000" dirty="0">
              <a:latin typeface="Calibri Light" panose="020F0302020204030204"/>
            </a:endParaRPr>
          </a:p>
          <a:p>
            <a:pPr algn="ctr"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r>
              <a:rPr lang="en-US" sz="3600" b="1" dirty="0" smtClean="0">
                <a:latin typeface="Calibri Light" panose="020F0302020204030204"/>
              </a:rPr>
              <a:t>This film may surface personal emotions. If you need to speak with someone after the film, a list of local resources is provided for you in your folder.</a:t>
            </a:r>
          </a:p>
          <a:p>
            <a:pPr algn="ctr" defTabSz="912114">
              <a:lnSpc>
                <a:spcPct val="90000"/>
              </a:lnSpc>
              <a:spcBef>
                <a:spcPct val="0"/>
              </a:spcBef>
              <a:spcAft>
                <a:spcPts val="599"/>
              </a:spcAft>
              <a:defRPr/>
            </a:pPr>
            <a:r>
              <a:rPr lang="en-US" sz="3600" b="1" dirty="0" smtClean="0">
                <a:latin typeface="Calibri Light" panose="020F0302020204030204"/>
              </a:rPr>
              <a:t>Also, there are several clinicians here tonight to provide immediate guidance if needed. </a:t>
            </a:r>
            <a:endParaRPr lang="en-US" sz="3600" b="1" dirty="0"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2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1" b="14514"/>
          <a:stretch/>
        </p:blipFill>
        <p:spPr>
          <a:xfrm>
            <a:off x="-9400" y="-10886"/>
            <a:ext cx="12190795" cy="468086"/>
          </a:xfrm>
          <a:prstGeom prst="rect">
            <a:avLst/>
          </a:prstGeom>
        </p:spPr>
      </p:pic>
      <p:pic>
        <p:nvPicPr>
          <p:cNvPr id="6" name="Picture 2" descr="I want to help others as an entrepreneur...">
            <a:extLst>
              <a:ext uri="{FF2B5EF4-FFF2-40B4-BE49-F238E27FC236}">
                <a16:creationId xmlns:a16="http://schemas.microsoft.com/office/drawing/2014/main" xmlns="" id="{C4B7AE00-5102-4239-9802-ADBD8ABD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r="13156" b="14053"/>
          <a:stretch/>
        </p:blipFill>
        <p:spPr bwMode="auto">
          <a:xfrm>
            <a:off x="10671724" y="-10886"/>
            <a:ext cx="1508919" cy="1416465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2919" y="2908807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</a:rPr>
              <a:t>Breathe…</a:t>
            </a:r>
          </a:p>
        </p:txBody>
      </p:sp>
    </p:spTree>
    <p:extLst>
      <p:ext uri="{BB962C8B-B14F-4D97-AF65-F5344CB8AC3E}">
        <p14:creationId xmlns:p14="http://schemas.microsoft.com/office/powerpoint/2010/main" val="28039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402" y="6723710"/>
            <a:ext cx="12180641" cy="1487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"/>
            <a:ext cx="12161838" cy="11387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</a:t>
            </a:r>
            <a:r>
              <a:rPr lang="en-US" sz="4000" dirty="0">
                <a:solidFill>
                  <a:schemeClr val="bg1"/>
                </a:solidFill>
              </a:rPr>
              <a:t>is your ACE Score? Real-Time </a:t>
            </a:r>
            <a:r>
              <a:rPr lang="en-US" sz="4000" dirty="0" smtClean="0">
                <a:solidFill>
                  <a:schemeClr val="bg1"/>
                </a:solidFill>
              </a:rPr>
              <a:t>Poll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19" y="1280222"/>
            <a:ext cx="1135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Participation is </a:t>
            </a:r>
            <a:r>
              <a:rPr lang="en-US" sz="3600" dirty="0" smtClean="0"/>
              <a:t>voluntary and anonymous.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Find the ACES Questionnaire in your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Determine total your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 to your web browser on your smart device: Type in </a:t>
            </a:r>
          </a:p>
          <a:p>
            <a:r>
              <a:rPr lang="en-US" sz="8800" dirty="0">
                <a:solidFill>
                  <a:srgbClr val="0070C0"/>
                </a:solidFill>
              </a:rPr>
              <a:t> </a:t>
            </a:r>
            <a:r>
              <a:rPr lang="en-US" sz="8800" dirty="0" smtClean="0">
                <a:solidFill>
                  <a:srgbClr val="0070C0"/>
                </a:solidFill>
              </a:rPr>
              <a:t>    </a:t>
            </a:r>
            <a:r>
              <a:rPr lang="en-US" sz="8800" u="sng" dirty="0" smtClean="0">
                <a:solidFill>
                  <a:srgbClr val="0070C0"/>
                </a:solidFill>
              </a:rPr>
              <a:t>etc.ch/</a:t>
            </a:r>
            <a:r>
              <a:rPr lang="en-US" sz="8800" u="sng" smtClean="0">
                <a:solidFill>
                  <a:srgbClr val="0070C0"/>
                </a:solidFill>
              </a:rPr>
              <a:t>idMi</a:t>
            </a:r>
            <a:r>
              <a:rPr lang="en-US" sz="3600" smtClean="0"/>
              <a:t> </a:t>
            </a:r>
            <a:r>
              <a:rPr lang="en-US" sz="3600" dirty="0" smtClean="0"/>
              <a:t>(</a:t>
            </a:r>
            <a:r>
              <a:rPr lang="en-US" sz="3600" dirty="0"/>
              <a:t>c</a:t>
            </a:r>
            <a:r>
              <a:rPr lang="en-US" sz="3600" dirty="0" smtClean="0"/>
              <a:t>ase sensitive)</a:t>
            </a:r>
          </a:p>
          <a:p>
            <a:endParaRPr lang="en-US" sz="3600" dirty="0"/>
          </a:p>
          <a:p>
            <a:r>
              <a:rPr lang="en-US" sz="3600" b="1" dirty="0" smtClean="0"/>
              <a:t>After…Please pass your question cards to folks in the aisles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45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402" y="6723710"/>
            <a:ext cx="12180641" cy="1487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20565"/>
              </p:ext>
            </p:extLst>
          </p:nvPr>
        </p:nvGraphicFramePr>
        <p:xfrm>
          <a:off x="857119" y="838203"/>
          <a:ext cx="10329200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2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2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44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of types of 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Original ACES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Reported in Resilience Video: Convening of Professionals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Stratford Community Conversation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4</a:t>
                      </a:r>
                      <a:r>
                        <a:rPr lang="en-US" sz="3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28%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519" y="15240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ACEs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Poll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Results-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directpoll.com/v?XDVhEtC50Gti7QyVeDnMZxIjOqe7q3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1" b="14514"/>
          <a:stretch/>
        </p:blipFill>
        <p:spPr>
          <a:xfrm>
            <a:off x="-9400" y="-10886"/>
            <a:ext cx="12190795" cy="468086"/>
          </a:xfrm>
          <a:prstGeom prst="rect">
            <a:avLst/>
          </a:prstGeom>
        </p:spPr>
      </p:pic>
      <p:pic>
        <p:nvPicPr>
          <p:cNvPr id="6" name="Picture 2" descr="I want to help others as an entrepreneur...">
            <a:extLst>
              <a:ext uri="{FF2B5EF4-FFF2-40B4-BE49-F238E27FC236}">
                <a16:creationId xmlns:a16="http://schemas.microsoft.com/office/drawing/2014/main" xmlns="" id="{C4B7AE00-5102-4239-9802-ADBD8ABD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r="13156" b="14053"/>
          <a:stretch/>
        </p:blipFill>
        <p:spPr bwMode="auto">
          <a:xfrm>
            <a:off x="10671724" y="-10886"/>
            <a:ext cx="1508919" cy="1416465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69" y="699523"/>
            <a:ext cx="8572500" cy="569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3319" y="1405579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Panel Discussion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1" b="14514"/>
          <a:stretch/>
        </p:blipFill>
        <p:spPr>
          <a:xfrm>
            <a:off x="-9400" y="-10886"/>
            <a:ext cx="12190795" cy="468086"/>
          </a:xfrm>
          <a:prstGeom prst="rect">
            <a:avLst/>
          </a:prstGeom>
        </p:spPr>
      </p:pic>
      <p:pic>
        <p:nvPicPr>
          <p:cNvPr id="6" name="Picture 2" descr="I want to help others as an entrepreneur...">
            <a:extLst>
              <a:ext uri="{FF2B5EF4-FFF2-40B4-BE49-F238E27FC236}">
                <a16:creationId xmlns:a16="http://schemas.microsoft.com/office/drawing/2014/main" xmlns="" id="{C4B7AE00-5102-4239-9802-ADBD8ABD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r="13156" b="14053"/>
          <a:stretch/>
        </p:blipFill>
        <p:spPr bwMode="auto">
          <a:xfrm>
            <a:off x="10671724" y="-10886"/>
            <a:ext cx="1508919" cy="1416465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82" y="5765640"/>
            <a:ext cx="838200" cy="958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855" y="492798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Call To Action!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856" y="1458854"/>
            <a:ext cx="1156220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some immediate actions you will take?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As an individual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At your organization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 your community</a:t>
            </a:r>
          </a:p>
          <a:p>
            <a:endParaRPr lang="en-US" sz="3600" dirty="0" smtClean="0"/>
          </a:p>
          <a:p>
            <a:r>
              <a:rPr lang="en-US" sz="3600" dirty="0" smtClean="0"/>
              <a:t>Share with a partner and fill out your survey!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200" dirty="0" smtClean="0"/>
              <a:t>How can you help to spread the important messages from this film and join the movement to prevent trauma and promote resiliency? 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0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79E04C-31AD-43C4-B63B-8144E33906D3}"/>
              </a:ext>
            </a:extLst>
          </p:cNvPr>
          <p:cNvSpPr txBox="1"/>
          <p:nvPr/>
        </p:nvSpPr>
        <p:spPr>
          <a:xfrm>
            <a:off x="511029" y="566679"/>
            <a:ext cx="27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We envision an America where all children can grow up...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="" xmlns:a16="http://schemas.microsoft.com/office/drawing/2014/main" id="{ADA72B05-E44C-4B0F-8D30-B103972C69EF}"/>
              </a:ext>
            </a:extLst>
          </p:cNvPr>
          <p:cNvSpPr txBox="1"/>
          <p:nvPr/>
        </p:nvSpPr>
        <p:spPr>
          <a:xfrm>
            <a:off x="337829" y="4131460"/>
            <a:ext cx="11486180" cy="108029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ln>
                  <a:noFill/>
                </a:ln>
                <a:gradFill>
                  <a:gsLst>
                    <a:gs pos="0">
                      <a:srgbClr val="1F4E79"/>
                    </a:gs>
                    <a:gs pos="50000">
                      <a:srgbClr val="5B9BD5"/>
                    </a:gs>
                    <a:gs pos="100000">
                      <a:srgbClr val="9DC3E6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ln>
                  <a:noFill/>
                </a:ln>
                <a:gradFill>
                  <a:gsLst>
                    <a:gs pos="0">
                      <a:srgbClr val="1F4E79"/>
                    </a:gs>
                    <a:gs pos="50000">
                      <a:srgbClr val="5B9BD5"/>
                    </a:gs>
                    <a:gs pos="100000">
                      <a:srgbClr val="9DC3E6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ln>
                  <a:noFill/>
                </a:ln>
                <a:gradFill>
                  <a:gsLst>
                    <a:gs pos="0">
                      <a:srgbClr val="1F4E79"/>
                    </a:gs>
                    <a:gs pos="50000">
                      <a:srgbClr val="5B9BD5"/>
                    </a:gs>
                    <a:gs pos="100000">
                      <a:srgbClr val="9DC3E6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  Strong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150253-6B40-4CF2-B86A-40B0AA8F0B13}"/>
              </a:ext>
            </a:extLst>
          </p:cNvPr>
          <p:cNvSpPr txBox="1"/>
          <p:nvPr/>
        </p:nvSpPr>
        <p:spPr>
          <a:xfrm>
            <a:off x="6080919" y="5719533"/>
            <a:ext cx="558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We are not there now…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="" xmlns:a16="http://schemas.microsoft.com/office/drawing/2014/main" id="{A7E6A868-128A-4656-A057-F38830945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0" r="795" b="12677"/>
          <a:stretch/>
        </p:blipFill>
        <p:spPr bwMode="auto">
          <a:xfrm>
            <a:off x="3393671" y="101306"/>
            <a:ext cx="8430338" cy="3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 want to help others as an entrepreneur...">
            <a:extLst>
              <a:ext uri="{FF2B5EF4-FFF2-40B4-BE49-F238E27FC236}">
                <a16:creationId xmlns:a16="http://schemas.microsoft.com/office/drawing/2014/main" xmlns="" id="{C4B7AE00-5102-4239-9802-ADBD8ABD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r="13156" b="14053"/>
          <a:stretch/>
        </p:blipFill>
        <p:spPr bwMode="auto">
          <a:xfrm>
            <a:off x="10671724" y="-10886"/>
            <a:ext cx="1508919" cy="1416465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82" y="5765640"/>
            <a:ext cx="838200" cy="958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4921" y="189518"/>
            <a:ext cx="414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Thank you!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406" y="1256565"/>
            <a:ext cx="11110593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Quotes from the film to take with you……</a:t>
            </a:r>
          </a:p>
          <a:p>
            <a:endParaRPr lang="en-US" sz="900" b="1" dirty="0" smtClean="0"/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“By using techniques to allow them [children] to express what their worries are and their stress, to lower their experienced stress, we are going to be able to help them maintain their resilience. And that’s our goal.” </a:t>
            </a:r>
          </a:p>
          <a:p>
            <a:pPr marL="285750" indent="-285750">
              <a:buFontTx/>
              <a:buChar char="-"/>
            </a:pP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Dr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. David Johnson, Clinical Psychologist, Post Traumatic Stress Center </a:t>
            </a:r>
            <a:endParaRPr lang="en-US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sz="2000" b="1" i="1" dirty="0"/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“When you look at ACEs they’re actually a stronger predictor of heart disease than any of the traditional risk factors...and yet I was never trained on this in one day in Medical School.” </a:t>
            </a:r>
          </a:p>
          <a:p>
            <a:pPr marL="285750" indent="-285750">
              <a:buFontTx/>
              <a:buChar char="-"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Dr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. Nadine Burke Harris, Center on Youth Wellness </a:t>
            </a: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“We tend to divide the world of mental health separate from the world of physical health, but the body doesn’t do that.” </a:t>
            </a:r>
          </a:p>
          <a:p>
            <a:pPr marL="285750" indent="-285750">
              <a:buFontTx/>
              <a:buChar char="-"/>
            </a:pP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Dr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. Nadine Burke Harris, Center for Youth Wellness </a:t>
            </a:r>
            <a:endParaRPr lang="en-US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“Scientific research points to the presence of a stable, caring adult in a child’s life as the key to building the skills of resilience.” </a:t>
            </a:r>
          </a:p>
          <a:p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Dr. Jack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Shonkoff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Harvard University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 descr="http://gradelevelreading.net/wp-content/uploads/2012/01/landin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" y="236849"/>
            <a:ext cx="7907740" cy="535063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8462960" y="310714"/>
            <a:ext cx="293538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envision a nation where all children are reading at grade level, measured at the 3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grade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6906" y="4281032"/>
            <a:ext cx="2694438" cy="216089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551653" y="5728030"/>
            <a:ext cx="574868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are not there yet…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21" y="5765640"/>
            <a:ext cx="838200" cy="9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AppData\Local\Microsoft\Windows\Temporary Internet Files\Content.Word\Vision_Text.jpg">
            <a:extLst>
              <a:ext uri="{FF2B5EF4-FFF2-40B4-BE49-F238E27FC236}">
                <a16:creationId xmlns="" xmlns:a16="http://schemas.microsoft.com/office/drawing/2014/main" id="{CD3ACBA0-0175-4F7A-8AF1-FF26D29C17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124" y="337154"/>
            <a:ext cx="6641628" cy="615151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006E10-8CB4-46EC-90CD-0F6851255B8F}"/>
              </a:ext>
            </a:extLst>
          </p:cNvPr>
          <p:cNvSpPr txBox="1"/>
          <p:nvPr/>
        </p:nvSpPr>
        <p:spPr>
          <a:xfrm>
            <a:off x="9226455" y="16933"/>
            <a:ext cx="293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Ascend at the Aspen Institute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2CF26B-998C-4F4C-9B44-8E45D0B94504}"/>
              </a:ext>
            </a:extLst>
          </p:cNvPr>
          <p:cNvSpPr txBox="1"/>
          <p:nvPr/>
        </p:nvSpPr>
        <p:spPr>
          <a:xfrm>
            <a:off x="8864502" y="4358887"/>
            <a:ext cx="3297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We are not there either…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21" y="5765640"/>
            <a:ext cx="838200" cy="9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t="37419" b="25268"/>
          <a:stretch/>
        </p:blipFill>
        <p:spPr>
          <a:xfrm>
            <a:off x="293799" y="4364175"/>
            <a:ext cx="11779214" cy="23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382625" y="805621"/>
            <a:ext cx="3869493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live and work in a country facing increasing individual trauma and societal stress.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l="23297" t="6681" r="24194" b="18618"/>
          <a:stretch/>
        </p:blipFill>
        <p:spPr>
          <a:xfrm>
            <a:off x="4733427" y="376439"/>
            <a:ext cx="4949194" cy="397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9915528" y="4667323"/>
            <a:ext cx="20420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is not 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92564"/>
            <a:ext cx="12161837" cy="8726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2119" y="304803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Let the Neuroscience </a:t>
            </a:r>
            <a:r>
              <a:rPr lang="en-US" sz="4800" b="1" dirty="0">
                <a:solidFill>
                  <a:schemeClr val="bg1"/>
                </a:solidFill>
              </a:rPr>
              <a:t>L</a:t>
            </a:r>
            <a:r>
              <a:rPr lang="en-US" sz="4800" b="1" dirty="0" smtClean="0">
                <a:solidFill>
                  <a:schemeClr val="bg1"/>
                </a:solidFill>
              </a:rPr>
              <a:t>ead the Way….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bg1"/>
                </a:solidFill>
              </a:rPr>
              <a:t>What do we KNOW?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/>
        </p:nvSpPr>
        <p:spPr>
          <a:xfrm>
            <a:off x="7110329" y="1221185"/>
            <a:ext cx="475702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Community violence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Domestic violence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Maternal depression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Parent-child attachment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Substance Abuse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Trauma and Adverse Childhood Experiences (ACES)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9" name="Shape 469"/>
          <p:cNvGrpSpPr/>
          <p:nvPr/>
        </p:nvGrpSpPr>
        <p:grpSpPr>
          <a:xfrm>
            <a:off x="2829118" y="1497621"/>
            <a:ext cx="6105986" cy="4587110"/>
            <a:chOff x="89518" y="114499"/>
            <a:chExt cx="6121129" cy="4587110"/>
          </a:xfrm>
        </p:grpSpPr>
        <p:sp>
          <p:nvSpPr>
            <p:cNvPr id="470" name="Shape 470"/>
            <p:cNvSpPr/>
            <p:nvPr/>
          </p:nvSpPr>
          <p:spPr>
            <a:xfrm>
              <a:off x="1729646" y="114499"/>
              <a:ext cx="2454161" cy="162027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1777102" y="161955"/>
              <a:ext cx="2359249" cy="1525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Parental Health &amp; Mental Health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 rot="3294084">
              <a:off x="3415230" y="2218930"/>
              <a:ext cx="1187329" cy="405734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 txBox="1"/>
            <p:nvPr/>
          </p:nvSpPr>
          <p:spPr>
            <a:xfrm rot="3294084">
              <a:off x="3536950" y="2300077"/>
              <a:ext cx="943889" cy="24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3892164" y="3108823"/>
              <a:ext cx="2318483" cy="1592786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 txBox="1"/>
            <p:nvPr/>
          </p:nvSpPr>
          <p:spPr>
            <a:xfrm>
              <a:off x="3938815" y="3155474"/>
              <a:ext cx="2225181" cy="149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Child Health, MH  and Behavior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 rot="10800000">
              <a:off x="2635470" y="3345802"/>
              <a:ext cx="1187329" cy="405734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 txBox="1"/>
            <p:nvPr/>
          </p:nvSpPr>
          <p:spPr>
            <a:xfrm>
              <a:off x="2757190" y="3426949"/>
              <a:ext cx="943889" cy="24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89518" y="3325595"/>
              <a:ext cx="2318483" cy="115924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 txBox="1"/>
            <p:nvPr/>
          </p:nvSpPr>
          <p:spPr>
            <a:xfrm>
              <a:off x="192106" y="3325595"/>
              <a:ext cx="2250577" cy="109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Calibri"/>
                  <a:cs typeface="Calibri"/>
                  <a:sym typeface="Calibri"/>
                </a:rPr>
                <a:t>Family Basic Needs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 rot="-3611156">
              <a:off x="1443032" y="2327316"/>
              <a:ext cx="1187329" cy="405734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 txBox="1"/>
            <p:nvPr/>
          </p:nvSpPr>
          <p:spPr>
            <a:xfrm rot="-3611156">
              <a:off x="1564752" y="2408463"/>
              <a:ext cx="943889" cy="24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Shape 483"/>
          <p:cNvSpPr txBox="1"/>
          <p:nvPr/>
        </p:nvSpPr>
        <p:spPr>
          <a:xfrm>
            <a:off x="7970625" y="6438832"/>
            <a:ext cx="4021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janice.gruendel@aya.yale.edu   10.14.17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41773" y="3913310"/>
            <a:ext cx="2787347" cy="298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Unstable/unsafe housing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Unstable work status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 enough food to get through the month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Unstable child care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Needs of aging parents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Weak social networks Limited social capital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8976877" y="3837967"/>
            <a:ext cx="272542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Developmental delays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problems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Anxiety/fear/aggression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School absences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including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suspension and expulsion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/>
                <a:cs typeface="Calibri"/>
                <a:sym typeface="Calibri"/>
              </a:rPr>
              <a:t>Poor school performance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52025" y="126939"/>
            <a:ext cx="9354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 Light" panose="020F0302020204030204" pitchFamily="34" charset="0"/>
                <a:sym typeface="Calibri"/>
              </a:rPr>
              <a:t>We know that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 Light" panose="020F0302020204030204" pitchFamily="34" charset="0"/>
                <a:sym typeface="Calibri"/>
              </a:rPr>
              <a:t>all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 Light" panose="020F0302020204030204" pitchFamily="34" charset="0"/>
                <a:sym typeface="Calibri"/>
              </a:rPr>
              <a:t>families face some challenges. And some families face                                                              many more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2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xmlns="" id="{24A4A829-6404-4DD8-8AAA-CCAF7A496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6483" t="33634" r="7980" b="18905"/>
          <a:stretch/>
        </p:blipFill>
        <p:spPr>
          <a:xfrm>
            <a:off x="0" y="2026100"/>
            <a:ext cx="12161838" cy="502873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7133" y="343486"/>
            <a:ext cx="114104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D78A1E-1FFF-4050-8C45-A43741CB9950}"/>
              </a:ext>
            </a:extLst>
          </p:cNvPr>
          <p:cNvSpPr txBox="1"/>
          <p:nvPr/>
        </p:nvSpPr>
        <p:spPr>
          <a:xfrm>
            <a:off x="594965" y="800395"/>
            <a:ext cx="11112295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know that the impact of trauma and adversity                                manifests itself </a:t>
            </a:r>
            <a:r>
              <a:rPr lang="en-US" sz="3600" dirty="0">
                <a:solidFill>
                  <a:srgbClr val="FFFFFF"/>
                </a:solidFill>
                <a:latin typeface="Calibri Light" panose="020F0302020204030204"/>
              </a:rPr>
              <a:t>in behavior and development…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4333" y="1448631"/>
            <a:ext cx="7753172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DB20773-EB01-4FE6-8721-4A6A24BE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522430"/>
            <a:ext cx="2736414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07F4F11-4A77-47E4-9042-65BD4DEF63B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391" y="32642"/>
            <a:ext cx="6459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cs typeface="Calibri Light" panose="020F0302020204030204" pitchFamily="34" charset="0"/>
              </a:rPr>
              <a:t>W</a:t>
            </a:r>
            <a:r>
              <a:rPr lang="en-US" sz="3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e </a:t>
            </a:r>
            <a:r>
              <a:rPr lang="en-US" sz="3600" dirty="0">
                <a:solidFill>
                  <a:prstClr val="black"/>
                </a:solidFill>
                <a:cs typeface="Calibri Light" panose="020F0302020204030204" pitchFamily="34" charset="0"/>
              </a:rPr>
              <a:t>know that 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he early years really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matter!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388" y="1232971"/>
            <a:ext cx="62534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more types of early adversity in the early years, the greater risk of children’s                                                              developmental delays before the age of 3.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child’s developmental delays, language,                                                                      social-emotional and behavioral challenges can reduce school readiness and hurt academic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Living with trauma and toxic stress changes the biology of body and mind across generations.  </a:t>
            </a:r>
          </a:p>
        </p:txBody>
      </p:sp>
      <p:pic>
        <p:nvPicPr>
          <p:cNvPr id="8" name="Content Placeholder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2893"/>
          <a:stretch/>
        </p:blipFill>
        <p:spPr>
          <a:xfrm>
            <a:off x="6582183" y="192952"/>
            <a:ext cx="5312588" cy="63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856</Words>
  <Application>Microsoft Office PowerPoint</Application>
  <PresentationFormat>Custom</PresentationFormat>
  <Paragraphs>136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UWCFC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Logan</dc:creator>
  <cp:lastModifiedBy>Greta Roberts</cp:lastModifiedBy>
  <cp:revision>17</cp:revision>
  <dcterms:created xsi:type="dcterms:W3CDTF">2018-05-07T15:41:26Z</dcterms:created>
  <dcterms:modified xsi:type="dcterms:W3CDTF">2019-01-31T19:39:52Z</dcterms:modified>
</cp:coreProperties>
</file>